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73" r:id="rId4"/>
    <p:sldId id="259" r:id="rId5"/>
    <p:sldId id="265" r:id="rId6"/>
    <p:sldId id="260" r:id="rId7"/>
    <p:sldId id="261" r:id="rId8"/>
    <p:sldId id="275" r:id="rId9"/>
    <p:sldId id="268" r:id="rId10"/>
    <p:sldId id="263" r:id="rId11"/>
    <p:sldId id="262" r:id="rId12"/>
    <p:sldId id="264" r:id="rId13"/>
    <p:sldId id="267" r:id="rId14"/>
    <p:sldId id="276" r:id="rId15"/>
    <p:sldId id="277" r:id="rId16"/>
    <p:sldId id="270" r:id="rId17"/>
    <p:sldId id="271" r:id="rId18"/>
    <p:sldId id="274" r:id="rId19"/>
    <p:sldId id="266" r:id="rId20"/>
    <p:sldId id="269" r:id="rId21"/>
    <p:sldId id="28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29" autoAdjust="0"/>
    <p:restoredTop sz="94660"/>
  </p:normalViewPr>
  <p:slideViewPr>
    <p:cSldViewPr>
      <p:cViewPr>
        <p:scale>
          <a:sx n="87" d="100"/>
          <a:sy n="87" d="100"/>
        </p:scale>
        <p:origin x="-1349" y="1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E2408-BB83-43BB-9833-42CB14EA0558}" type="datetimeFigureOut">
              <a:rPr lang="uk-UA" smtClean="0"/>
              <a:t>22.10.2019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2586E-C7A1-4DF7-AFFF-5E7E3C3CC8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4621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2586E-C7A1-4DF7-AFFF-5E7E3C3CC87B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7726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C5CAD-927B-4DAA-97C7-94AE60FB3C0B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E90A7-963A-4965-B91F-F37D68380D0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2214554"/>
            <a:ext cx="6696744" cy="1470025"/>
          </a:xfrm>
        </p:spPr>
        <p:txBody>
          <a:bodyPr>
            <a:normAutofit/>
          </a:bodyPr>
          <a:lstStyle/>
          <a:p>
            <a:r>
              <a:rPr lang="uk-UA" sz="3200" dirty="0" err="1" smtClean="0"/>
              <a:t>Проєкт</a:t>
            </a:r>
            <a:r>
              <a:rPr lang="uk-UA" sz="3200" dirty="0" smtClean="0"/>
              <a:t> Ліги старшокласників «Пишаємось тобою, рідний краю!»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429000"/>
            <a:ext cx="7344816" cy="2808312"/>
          </a:xfrm>
        </p:spPr>
        <p:txBody>
          <a:bodyPr>
            <a:normAutofit fontScale="25000" lnSpcReduction="20000"/>
          </a:bodyPr>
          <a:lstStyle/>
          <a:p>
            <a:endParaRPr lang="uk-UA" sz="9800" b="1" dirty="0" smtClean="0">
              <a:solidFill>
                <a:srgbClr val="FF0000"/>
              </a:solidFill>
            </a:endParaRPr>
          </a:p>
          <a:p>
            <a:r>
              <a:rPr lang="uk-UA" sz="12800" b="1" dirty="0" smtClean="0">
                <a:solidFill>
                  <a:srgbClr val="FF0000"/>
                </a:solidFill>
              </a:rPr>
              <a:t>Місто</a:t>
            </a:r>
            <a:r>
              <a:rPr lang="uk-UA" sz="12800" b="1" dirty="0" smtClean="0">
                <a:solidFill>
                  <a:srgbClr val="FF0000"/>
                </a:solidFill>
              </a:rPr>
              <a:t>, в якому я живу</a:t>
            </a:r>
          </a:p>
          <a:p>
            <a:endParaRPr lang="uk-UA" b="1" dirty="0">
              <a:solidFill>
                <a:srgbClr val="00B050"/>
              </a:solidFill>
            </a:endParaRPr>
          </a:p>
          <a:p>
            <a:pPr algn="r"/>
            <a:r>
              <a:rPr lang="uk-UA" sz="6400" b="1" dirty="0" smtClean="0">
                <a:solidFill>
                  <a:schemeClr val="tx1"/>
                </a:solidFill>
              </a:rPr>
              <a:t>Підготували: </a:t>
            </a:r>
          </a:p>
          <a:p>
            <a:pPr algn="r"/>
            <a:r>
              <a:rPr lang="uk-UA" sz="6400" b="1" dirty="0" smtClean="0">
                <a:solidFill>
                  <a:schemeClr val="tx1"/>
                </a:solidFill>
              </a:rPr>
              <a:t>Ліга старшокласників </a:t>
            </a:r>
          </a:p>
          <a:p>
            <a:pPr algn="r"/>
            <a:r>
              <a:rPr lang="uk-UA" sz="6400" b="1" dirty="0" err="1" smtClean="0">
                <a:solidFill>
                  <a:schemeClr val="tx1"/>
                </a:solidFill>
              </a:rPr>
              <a:t>Рацина</a:t>
            </a:r>
            <a:r>
              <a:rPr lang="uk-UA" sz="6400" b="1" dirty="0" smtClean="0">
                <a:solidFill>
                  <a:schemeClr val="tx1"/>
                </a:solidFill>
              </a:rPr>
              <a:t> Д.,</a:t>
            </a:r>
          </a:p>
          <a:p>
            <a:pPr algn="r"/>
            <a:r>
              <a:rPr lang="uk-UA" sz="6400" b="1" dirty="0" smtClean="0">
                <a:solidFill>
                  <a:schemeClr val="tx1"/>
                </a:solidFill>
              </a:rPr>
              <a:t>Благовісна К., </a:t>
            </a:r>
          </a:p>
          <a:p>
            <a:pPr algn="r"/>
            <a:r>
              <a:rPr lang="uk-UA" sz="6400" b="1" dirty="0" err="1" smtClean="0">
                <a:solidFill>
                  <a:schemeClr val="tx1"/>
                </a:solidFill>
              </a:rPr>
              <a:t>Додачко</a:t>
            </a:r>
            <a:r>
              <a:rPr lang="uk-UA" sz="6400" b="1" dirty="0" smtClean="0">
                <a:solidFill>
                  <a:schemeClr val="tx1"/>
                </a:solidFill>
              </a:rPr>
              <a:t> К.  </a:t>
            </a:r>
          </a:p>
          <a:p>
            <a:endParaRPr lang="uk-UA" b="1" dirty="0" smtClean="0">
              <a:solidFill>
                <a:schemeClr val="tx1"/>
              </a:solidFill>
            </a:endParaRPr>
          </a:p>
          <a:p>
            <a:r>
              <a:rPr lang="uk-UA" sz="5600" b="1" dirty="0" smtClean="0">
                <a:solidFill>
                  <a:schemeClr val="tx1"/>
                </a:solidFill>
              </a:rPr>
              <a:t>2019 </a:t>
            </a:r>
            <a:r>
              <a:rPr lang="uk-UA" sz="5600" b="1" dirty="0" smtClean="0">
                <a:solidFill>
                  <a:schemeClr val="tx1"/>
                </a:solidFill>
              </a:rPr>
              <a:t>рік</a:t>
            </a:r>
            <a:endParaRPr lang="ru-RU" sz="56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-123420" y="499210"/>
            <a:ext cx="7000892" cy="1807587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7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1854600" y="4069164"/>
            <a:ext cx="934236" cy="4643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6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6390882" y="4104882"/>
            <a:ext cx="934236" cy="4572001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4" name="TextBox 3"/>
          <p:cNvSpPr txBox="1"/>
          <p:nvPr/>
        </p:nvSpPr>
        <p:spPr>
          <a:xfrm>
            <a:off x="3059832" y="476672"/>
            <a:ext cx="5516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Ватутінська</a:t>
            </a:r>
            <a:r>
              <a:rPr lang="uk-UA" dirty="0" smtClean="0"/>
              <a:t> загальноосвітня школа І-ІІІ ступенів №5</a:t>
            </a:r>
          </a:p>
          <a:p>
            <a:r>
              <a:rPr lang="uk-UA" dirty="0" err="1" smtClean="0"/>
              <a:t>Ватутінської</a:t>
            </a:r>
            <a:r>
              <a:rPr lang="uk-UA" dirty="0" smtClean="0"/>
              <a:t> міської ради Черкаської області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Пам'ятні місця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788024" y="1417639"/>
            <a:ext cx="3898776" cy="3019473"/>
          </a:xfrm>
        </p:spPr>
        <p:txBody>
          <a:bodyPr>
            <a:normAutofit fontScale="47500" lnSpcReduction="20000"/>
          </a:bodyPr>
          <a:lstStyle/>
          <a:p>
            <a:pPr marL="265113" indent="-265113"/>
            <a:r>
              <a:rPr lang="uk-UA" sz="4500" dirty="0" smtClean="0"/>
              <a:t>Пам'ятник Герою Радянського Союзу генералу армії </a:t>
            </a:r>
          </a:p>
          <a:p>
            <a:pPr marL="265113" indent="-265113">
              <a:buNone/>
            </a:pPr>
            <a:r>
              <a:rPr lang="uk-UA" sz="4500" dirty="0"/>
              <a:t> </a:t>
            </a:r>
            <a:r>
              <a:rPr lang="uk-UA" sz="4500" dirty="0" smtClean="0"/>
              <a:t>   М.Ф. </a:t>
            </a:r>
            <a:r>
              <a:rPr lang="uk-UA" sz="4500" dirty="0" smtClean="0"/>
              <a:t>Ватутіну </a:t>
            </a:r>
          </a:p>
          <a:p>
            <a:pPr marL="265113" indent="-265113">
              <a:buNone/>
            </a:pPr>
            <a:r>
              <a:rPr lang="uk-UA" sz="4500" dirty="0"/>
              <a:t> </a:t>
            </a:r>
            <a:r>
              <a:rPr lang="uk-UA" sz="4500" dirty="0" smtClean="0"/>
              <a:t>   П</a:t>
            </a:r>
            <a:r>
              <a:rPr lang="uk-UA" sz="4500" dirty="0" smtClean="0"/>
              <a:t>ривокзальна площа</a:t>
            </a:r>
            <a:endParaRPr lang="uk-UA" sz="4500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  </a:t>
            </a:r>
            <a:endParaRPr lang="uk-UA" dirty="0"/>
          </a:p>
        </p:txBody>
      </p:sp>
      <p:pic>
        <p:nvPicPr>
          <p:cNvPr id="5" name="Picture 6" descr="D:\Черкащина\Черкаси\Черкаські райони\м.Ватутіне\Пам'ятник генералу М.Ф. Ватутіну у місті Ватутіне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364088" y="2852936"/>
            <a:ext cx="2932338" cy="37275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72" y="2276872"/>
            <a:ext cx="4696167" cy="3522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706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</p:txBody>
      </p:sp>
      <p:pic>
        <p:nvPicPr>
          <p:cNvPr id="3078" name="Picture 6" descr="C:\Users\G\Desktop\images (1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3" y="1700808"/>
            <a:ext cx="2863648" cy="3837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7062" y="5488632"/>
            <a:ext cx="27735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Скульптура шахтаря – символ робітничого міста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G\Desktop\images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80879" y="104857"/>
            <a:ext cx="4536504" cy="34896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58569" y="3944893"/>
            <a:ext cx="32296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3200" dirty="0" smtClean="0"/>
          </a:p>
          <a:p>
            <a:r>
              <a:rPr lang="uk-UA" sz="3200" dirty="0" smtClean="0"/>
              <a:t> </a:t>
            </a:r>
            <a:r>
              <a:rPr lang="uk-UA" sz="2400" dirty="0" smtClean="0"/>
              <a:t>Пагорб </a:t>
            </a:r>
            <a:r>
              <a:rPr lang="uk-UA" sz="2400" dirty="0"/>
              <a:t>Слави</a:t>
            </a:r>
          </a:p>
        </p:txBody>
      </p:sp>
      <p:pic>
        <p:nvPicPr>
          <p:cNvPr id="10" name="Picture 3" descr="D:\всі фото\фото\IMG_20171121_1052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4168" y="3594472"/>
            <a:ext cx="2880321" cy="3103508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3688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G\Desktop\images (1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98" y="116632"/>
            <a:ext cx="4782964" cy="37444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4221088"/>
            <a:ext cx="44644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Пам'ятний знак - рвана брила  гранітогнейсу з місцевого родовища на головній магістралі міста - проспекті Ватутіна</a:t>
            </a:r>
            <a:endParaRPr lang="uk-UA" sz="2800" dirty="0"/>
          </a:p>
        </p:txBody>
      </p:sp>
      <p:pic>
        <p:nvPicPr>
          <p:cNvPr id="6" name="Picture 2" descr="D:\всі фото\голодомор\20171125_1024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26336" y="133408"/>
            <a:ext cx="3216672" cy="4288896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5326336" y="4797152"/>
            <a:ext cx="3566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Пам'ятник жертвам Голодомору та   політичних репресій 1932-1933 років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7425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97838" y="3212976"/>
            <a:ext cx="4406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Пам'ятник Небесної сотні, </a:t>
            </a:r>
          </a:p>
          <a:p>
            <a:r>
              <a:rPr lang="uk-UA" sz="2400" dirty="0" smtClean="0"/>
              <a:t>Учасникам АТО, воїнам- афганцям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5013177"/>
            <a:ext cx="3911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Пам'ятник Героям Чорнобиля</a:t>
            </a:r>
            <a:endParaRPr lang="uk-UA" sz="2400" dirty="0"/>
          </a:p>
        </p:txBody>
      </p:sp>
      <p:pic>
        <p:nvPicPr>
          <p:cNvPr id="8" name="Объект 5" descr="F:\фото школа\GEDC1284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23502" y="184026"/>
            <a:ext cx="4038600" cy="3028950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Объект 4" descr="D:\всі фото\фото\IMG_20171121_104408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59315" y="4293096"/>
            <a:ext cx="3805173" cy="2532402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83" y="1808820"/>
            <a:ext cx="4033421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1003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\Desktop\Без названия (12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70" y="1124744"/>
            <a:ext cx="4397631" cy="4320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5661248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Свято-Успенський храм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м. Ватутіне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G\Desktop\Без названия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44824"/>
            <a:ext cx="4159437" cy="29822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88024" y="5157192"/>
            <a:ext cx="4159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Церква Казанської ікони Божої Матері </a:t>
            </a:r>
          </a:p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селі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Скаліватка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Ватутінської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міської ради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48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3491880" cy="2866330"/>
          </a:xfrm>
        </p:spPr>
        <p:txBody>
          <a:bodyPr>
            <a:normAutofit/>
          </a:bodyPr>
          <a:lstStyle/>
          <a:p>
            <a:r>
              <a:rPr lang="uk-UA" sz="3200" dirty="0" err="1" smtClean="0">
                <a:solidFill>
                  <a:srgbClr val="FF0000"/>
                </a:solidFill>
              </a:rPr>
              <a:t>Ватутінський</a:t>
            </a:r>
            <a:r>
              <a:rPr lang="uk-UA" sz="3200" dirty="0" smtClean="0">
                <a:solidFill>
                  <a:srgbClr val="FF0000"/>
                </a:solidFill>
              </a:rPr>
              <a:t> міський історичний музей</a:t>
            </a:r>
            <a:endParaRPr lang="uk-UA" sz="32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666110"/>
            <a:ext cx="4032448" cy="29008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19" y="188640"/>
            <a:ext cx="5040562" cy="32319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61845"/>
            <a:ext cx="3955876" cy="29051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1418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3693096" cy="940966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Промисловість 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12290" name="Picture 2" descr="C:\Users\G\Desktop\Без названия (8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" y="1574570"/>
            <a:ext cx="4065846" cy="28625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3789040"/>
            <a:ext cx="33947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2800" dirty="0" smtClean="0"/>
          </a:p>
          <a:p>
            <a:endParaRPr lang="uk-UA" sz="2800" dirty="0"/>
          </a:p>
          <a:p>
            <a:r>
              <a:rPr lang="uk-UA" sz="2800" dirty="0" err="1" smtClean="0"/>
              <a:t>Ватутінський</a:t>
            </a:r>
            <a:r>
              <a:rPr lang="uk-UA" sz="2800" dirty="0" smtClean="0"/>
              <a:t> комбінат будівельних матеріалів</a:t>
            </a:r>
            <a:endParaRPr lang="uk-UA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436096" y="5805264"/>
            <a:ext cx="3322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err="1" smtClean="0"/>
              <a:t>Ватутінський</a:t>
            </a:r>
            <a:r>
              <a:rPr lang="uk-UA" sz="2800" dirty="0" smtClean="0"/>
              <a:t> хлібокомбінат</a:t>
            </a:r>
            <a:endParaRPr lang="uk-UA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87559"/>
            <a:ext cx="4114800" cy="28573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750" y="3068960"/>
            <a:ext cx="4071058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4874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47602"/>
            <a:ext cx="4106790" cy="32055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C:\Users\G\Desktop\Без названия (1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47602"/>
            <a:ext cx="3976877" cy="31335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9178" y="5019586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err="1" smtClean="0"/>
              <a:t>Ватутінський</a:t>
            </a:r>
            <a:r>
              <a:rPr lang="uk-UA" sz="2400" dirty="0" smtClean="0"/>
              <a:t> комбінат вогнетривів</a:t>
            </a:r>
            <a:endParaRPr lang="uk-UA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006371" y="5019586"/>
            <a:ext cx="3598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err="1" smtClean="0"/>
              <a:t>Ватутінський</a:t>
            </a:r>
            <a:r>
              <a:rPr lang="uk-UA" sz="2400" dirty="0" smtClean="0"/>
              <a:t> м'ясокомбінат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53691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70609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Краєвиди міського парку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G\Desktop\images (1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49">
            <a:off x="4949848" y="3857372"/>
            <a:ext cx="3881758" cy="26642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G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2654">
            <a:off x="297275" y="3819602"/>
            <a:ext cx="3852230" cy="26642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G\Desktop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869" y="1124744"/>
            <a:ext cx="3641238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56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dirty="0" smtClean="0">
                <a:solidFill>
                  <a:schemeClr val="accent6">
                    <a:lumMod val="75000"/>
                  </a:schemeClr>
                </a:solidFill>
              </a:rPr>
              <a:t>За час свого існування місто переживало і часи розквіту і часи падіння, але воно живе розвивається і з надією дивиться вперед</a:t>
            </a:r>
            <a:endParaRPr lang="uk-UA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064896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 smtClean="0"/>
              <a:t>     </a:t>
            </a:r>
          </a:p>
          <a:p>
            <a:endParaRPr lang="uk-UA" sz="2800" dirty="0" smtClean="0"/>
          </a:p>
          <a:p>
            <a:endParaRPr lang="uk-UA" sz="2800" dirty="0"/>
          </a:p>
        </p:txBody>
      </p:sp>
      <p:pic>
        <p:nvPicPr>
          <p:cNvPr id="8198" name="Picture 6" descr="Картинки по запросу міста ватуті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7407">
            <a:off x="640020" y="4123709"/>
            <a:ext cx="3953090" cy="26013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Картинки по запросу міста ватуті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10" descr="Картинки по запросу міста ватутін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1300">
            <a:off x="5137864" y="3992827"/>
            <a:ext cx="2736304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1481573"/>
            <a:ext cx="3868441" cy="27212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817" y="1547853"/>
            <a:ext cx="3826623" cy="26130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5274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Мета проекту: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857356" y="1600200"/>
            <a:ext cx="6829444" cy="4525963"/>
          </a:xfrm>
        </p:spPr>
        <p:txBody>
          <a:bodyPr/>
          <a:lstStyle/>
          <a:p>
            <a:pPr lvl="0"/>
            <a:r>
              <a:rPr lang="uk-UA" dirty="0"/>
              <a:t>залучити учнів до вивчення історії рідного </a:t>
            </a:r>
            <a:r>
              <a:rPr lang="uk-UA" dirty="0" smtClean="0"/>
              <a:t>міста; </a:t>
            </a:r>
          </a:p>
          <a:p>
            <a:pPr lvl="0"/>
            <a:r>
              <a:rPr lang="uk-UA" dirty="0" smtClean="0"/>
              <a:t>виховувати </a:t>
            </a:r>
            <a:r>
              <a:rPr lang="uk-UA" dirty="0"/>
              <a:t>почуття патріотизму, національної гордості, любові до рідного </a:t>
            </a:r>
            <a:r>
              <a:rPr lang="uk-UA" dirty="0" smtClean="0"/>
              <a:t>краю; </a:t>
            </a:r>
          </a:p>
          <a:p>
            <a:pPr lvl="0"/>
            <a:r>
              <a:rPr lang="uk-UA" dirty="0" smtClean="0"/>
              <a:t> </a:t>
            </a:r>
            <a:r>
              <a:rPr lang="uk-UA" dirty="0"/>
              <a:t>дбати про добробут свого </a:t>
            </a:r>
            <a:r>
              <a:rPr lang="uk-UA" dirty="0" smtClean="0"/>
              <a:t> міста</a:t>
            </a:r>
            <a:endParaRPr lang="uk-UA" dirty="0"/>
          </a:p>
          <a:p>
            <a:endParaRPr lang="ru-RU" dirty="0"/>
          </a:p>
        </p:txBody>
      </p:sp>
      <p:pic>
        <p:nvPicPr>
          <p:cNvPr id="8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9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57562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9651" y="476672"/>
            <a:ext cx="3872789" cy="1800200"/>
          </a:xfrm>
        </p:spPr>
        <p:txBody>
          <a:bodyPr>
            <a:normAutofit/>
          </a:bodyPr>
          <a:lstStyle/>
          <a:p>
            <a:r>
              <a:rPr lang="uk-UA" sz="3200" dirty="0">
                <a:solidFill>
                  <a:srgbClr val="FF0000"/>
                </a:solidFill>
              </a:rPr>
              <a:t>Ми </a:t>
            </a:r>
            <a:r>
              <a:rPr lang="uk-UA" sz="3200" dirty="0" smtClean="0">
                <a:solidFill>
                  <a:srgbClr val="FF0000"/>
                </a:solidFill>
              </a:rPr>
              <a:t> дбаємо про благоустрій міста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7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780928"/>
            <a:ext cx="3888432" cy="2854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" t="18780" b="20000"/>
          <a:stretch/>
        </p:blipFill>
        <p:spPr>
          <a:xfrm>
            <a:off x="323528" y="500953"/>
            <a:ext cx="3816424" cy="29409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96162"/>
            <a:ext cx="3816424" cy="25922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4398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692696"/>
            <a:ext cx="2376264" cy="2088232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Ми любимо своє місто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D:\ШКОЛА №5\ЗВР\день добровольця\IMG_20180314_12560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159114"/>
            <a:ext cx="4210327" cy="26016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694" y="156851"/>
            <a:ext cx="5715000" cy="3990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67725"/>
            <a:ext cx="4073279" cy="2592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6214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Актуальність</a:t>
            </a:r>
            <a:r>
              <a:rPr lang="ru-RU" dirty="0" smtClean="0">
                <a:solidFill>
                  <a:srgbClr val="FF0000"/>
                </a:solidFill>
              </a:rPr>
              <a:t> проекту: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857356" y="1600200"/>
            <a:ext cx="6829444" cy="4525963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Втілення даного проекту сприяє  вирішенню завдань патріотичного виховання серед  молоді, підвищення </a:t>
            </a:r>
            <a:r>
              <a:rPr lang="uk-UA" dirty="0"/>
              <a:t>інтересу </a:t>
            </a:r>
            <a:r>
              <a:rPr lang="uk-UA" dirty="0" smtClean="0"/>
              <a:t> </a:t>
            </a:r>
            <a:r>
              <a:rPr lang="uk-UA" dirty="0"/>
              <a:t>до історії створення </a:t>
            </a:r>
            <a:r>
              <a:rPr lang="uk-UA" dirty="0" smtClean="0"/>
              <a:t>міста та процесу його розбудови; </a:t>
            </a:r>
            <a:endParaRPr lang="uk-UA" dirty="0" smtClean="0"/>
          </a:p>
          <a:p>
            <a:r>
              <a:rPr lang="uk-UA" dirty="0" smtClean="0"/>
              <a:t>розвитку </a:t>
            </a:r>
            <a:r>
              <a:rPr lang="uk-UA" dirty="0" smtClean="0"/>
              <a:t>творчої активності учнів; </a:t>
            </a:r>
            <a:endParaRPr lang="uk-UA" dirty="0" smtClean="0"/>
          </a:p>
          <a:p>
            <a:r>
              <a:rPr lang="uk-UA" dirty="0" smtClean="0"/>
              <a:t>дбайливому </a:t>
            </a:r>
            <a:r>
              <a:rPr lang="uk-UA" dirty="0" smtClean="0"/>
              <a:t>ставленню до природи  рідного </a:t>
            </a:r>
            <a:r>
              <a:rPr lang="uk-UA" dirty="0" smtClean="0"/>
              <a:t>краю</a:t>
            </a:r>
            <a:endParaRPr lang="ru-RU" dirty="0"/>
          </a:p>
        </p:txBody>
      </p:sp>
      <p:pic>
        <p:nvPicPr>
          <p:cNvPr id="8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9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57562"/>
            <a:ext cx="1785918" cy="3500438"/>
          </a:xfrm>
          <a:prstGeom prst="rect">
            <a:avLst/>
          </a:prstGeom>
          <a:noFill/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45544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Символіка міста Ватутіне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G\Desktop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72816"/>
            <a:ext cx="360040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G\Desktop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316835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5537059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Герб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комітету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Ватутінської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міської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19.05.1994 року №180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4007" y="5085184"/>
            <a:ext cx="33843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Прапор міста 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затверджено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Ватутінської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міської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 від 31.05.2012 № 18-6/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</a:p>
        </p:txBody>
      </p:sp>
    </p:spTree>
    <p:extLst>
      <p:ext uri="{BB962C8B-B14F-4D97-AF65-F5344CB8AC3E}">
        <p14:creationId xmlns:p14="http://schemas.microsoft.com/office/powerpoint/2010/main" val="323618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6864" cy="1988840"/>
          </a:xfrm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FF0000"/>
                </a:solidFill>
              </a:rPr>
              <a:t>місто Ватутіне - наймолодше місто Черкащини, яке </a:t>
            </a:r>
            <a:r>
              <a:rPr lang="uk-UA" sz="3200" dirty="0" smtClean="0">
                <a:solidFill>
                  <a:srgbClr val="FF0000"/>
                </a:solidFill>
              </a:rPr>
              <a:t>розкинулося</a:t>
            </a:r>
            <a:r>
              <a:rPr lang="uk-UA" sz="3600" dirty="0" smtClean="0">
                <a:solidFill>
                  <a:srgbClr val="FF0000"/>
                </a:solidFill>
              </a:rPr>
              <a:t> на мальовничих берегах річки </a:t>
            </a:r>
            <a:r>
              <a:rPr lang="uk-UA" sz="3600" dirty="0" err="1" smtClean="0">
                <a:solidFill>
                  <a:srgbClr val="FF0000"/>
                </a:solidFill>
              </a:rPr>
              <a:t>Шполки</a:t>
            </a:r>
            <a:endParaRPr lang="uk-UA" sz="36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G\Desktop\images (18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0680">
            <a:off x="300620" y="3841696"/>
            <a:ext cx="3624355" cy="26459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G\Desktop\images (1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3108">
            <a:off x="5360887" y="4000847"/>
            <a:ext cx="3479073" cy="26673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G\Desktop\images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16831"/>
            <a:ext cx="3744417" cy="22752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44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Історія мого міста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067944" y="1628800"/>
            <a:ext cx="4752528" cy="4824536"/>
          </a:xfrm>
        </p:spPr>
        <p:txBody>
          <a:bodyPr>
            <a:normAutofit fontScale="55000" lnSpcReduction="20000"/>
          </a:bodyPr>
          <a:lstStyle/>
          <a:p>
            <a:pPr marL="265113" indent="0"/>
            <a:r>
              <a:rPr lang="uk-UA" b="1" dirty="0">
                <a:solidFill>
                  <a:srgbClr val="002060"/>
                </a:solidFill>
              </a:rPr>
              <a:t>Місто Ватутіне засноване і </a:t>
            </a:r>
            <a:r>
              <a:rPr lang="uk-UA" b="1" dirty="0" smtClean="0">
                <a:solidFill>
                  <a:srgbClr val="002060"/>
                </a:solidFill>
              </a:rPr>
              <a:t>побудоване  </a:t>
            </a:r>
            <a:r>
              <a:rPr lang="uk-UA" b="1" dirty="0">
                <a:solidFill>
                  <a:srgbClr val="002060"/>
                </a:solidFill>
              </a:rPr>
              <a:t>при освоєнні </a:t>
            </a:r>
            <a:r>
              <a:rPr lang="uk-UA" b="1" dirty="0" err="1">
                <a:solidFill>
                  <a:srgbClr val="002060"/>
                </a:solidFill>
              </a:rPr>
              <a:t>Юрківського</a:t>
            </a:r>
            <a:r>
              <a:rPr lang="uk-UA" b="1" dirty="0">
                <a:solidFill>
                  <a:srgbClr val="002060"/>
                </a:solidFill>
              </a:rPr>
              <a:t> та інших буровугільних родовищ поблизу </a:t>
            </a:r>
            <a:r>
              <a:rPr lang="uk-UA" b="1" dirty="0" err="1">
                <a:solidFill>
                  <a:srgbClr val="002060"/>
                </a:solidFill>
              </a:rPr>
              <a:t>с.Юрківка</a:t>
            </a:r>
            <a:r>
              <a:rPr lang="uk-UA" b="1" dirty="0">
                <a:solidFill>
                  <a:srgbClr val="002060"/>
                </a:solidFill>
              </a:rPr>
              <a:t> Звенигородського району. </a:t>
            </a:r>
            <a:endParaRPr lang="uk-UA" b="1" dirty="0" smtClean="0">
              <a:solidFill>
                <a:srgbClr val="002060"/>
              </a:solidFill>
            </a:endParaRPr>
          </a:p>
          <a:p>
            <a:pPr marL="265113" indent="0"/>
            <a:r>
              <a:rPr lang="uk-UA" b="1" dirty="0">
                <a:solidFill>
                  <a:srgbClr val="002060"/>
                </a:solidFill>
              </a:rPr>
              <a:t> </a:t>
            </a:r>
            <a:r>
              <a:rPr lang="uk-UA" b="1" dirty="0" smtClean="0">
                <a:solidFill>
                  <a:srgbClr val="002060"/>
                </a:solidFill>
              </a:rPr>
              <a:t>В </a:t>
            </a:r>
            <a:r>
              <a:rPr lang="uk-UA" b="1" dirty="0">
                <a:solidFill>
                  <a:srgbClr val="002060"/>
                </a:solidFill>
              </a:rPr>
              <a:t>1947 році розпочалось будівництво </a:t>
            </a:r>
            <a:r>
              <a:rPr lang="uk-UA" b="1" dirty="0" err="1">
                <a:solidFill>
                  <a:srgbClr val="002060"/>
                </a:solidFill>
              </a:rPr>
              <a:t>Юрківського</a:t>
            </a:r>
            <a:r>
              <a:rPr lang="uk-UA" b="1" dirty="0">
                <a:solidFill>
                  <a:srgbClr val="002060"/>
                </a:solidFill>
              </a:rPr>
              <a:t> буровугільного комплексу у складі видобувних, переробних і допоміжних підприємств, а 19 квітня 1949 року селище Шахтинське було перетворене в селище міського типу і назване ім’ям генерала армії </a:t>
            </a:r>
            <a:endParaRPr lang="uk-UA" b="1" dirty="0" smtClean="0">
              <a:solidFill>
                <a:srgbClr val="002060"/>
              </a:solidFill>
            </a:endParaRPr>
          </a:p>
          <a:p>
            <a:pPr marL="265113" indent="0">
              <a:buNone/>
            </a:pPr>
            <a:r>
              <a:rPr lang="uk-UA" b="1" dirty="0" smtClean="0">
                <a:solidFill>
                  <a:srgbClr val="002060"/>
                </a:solidFill>
              </a:rPr>
              <a:t>М.Ф</a:t>
            </a:r>
            <a:r>
              <a:rPr lang="uk-UA" b="1" dirty="0">
                <a:solidFill>
                  <a:srgbClr val="002060"/>
                </a:solidFill>
              </a:rPr>
              <a:t>. Ватутіна. </a:t>
            </a:r>
            <a:endParaRPr lang="uk-UA" b="1" dirty="0" smtClean="0">
              <a:solidFill>
                <a:srgbClr val="002060"/>
              </a:solidFill>
            </a:endParaRPr>
          </a:p>
          <a:p>
            <a:pPr marL="273050" indent="-7938"/>
            <a:r>
              <a:rPr lang="uk-UA" b="1" dirty="0" smtClean="0">
                <a:solidFill>
                  <a:srgbClr val="002060"/>
                </a:solidFill>
              </a:rPr>
              <a:t> В </a:t>
            </a:r>
            <a:r>
              <a:rPr lang="uk-UA" b="1" dirty="0">
                <a:solidFill>
                  <a:srgbClr val="002060"/>
                </a:solidFill>
              </a:rPr>
              <a:t>травні 1952 </a:t>
            </a:r>
            <a:r>
              <a:rPr lang="uk-UA" b="1" dirty="0" smtClean="0">
                <a:solidFill>
                  <a:srgbClr val="002060"/>
                </a:solidFill>
              </a:rPr>
              <a:t>року </a:t>
            </a:r>
            <a:r>
              <a:rPr lang="uk-UA" b="1" dirty="0" smtClean="0">
                <a:solidFill>
                  <a:srgbClr val="002060"/>
                </a:solidFill>
              </a:rPr>
              <a:t>селище </a:t>
            </a:r>
            <a:r>
              <a:rPr lang="uk-UA" b="1" dirty="0">
                <a:solidFill>
                  <a:srgbClr val="002060"/>
                </a:solidFill>
              </a:rPr>
              <a:t>Ватутіне віднесене до міст районного підпорядкування, а з </a:t>
            </a:r>
            <a:endParaRPr lang="uk-UA" b="1" dirty="0" smtClean="0">
              <a:solidFill>
                <a:srgbClr val="002060"/>
              </a:solidFill>
            </a:endParaRPr>
          </a:p>
          <a:p>
            <a:pPr marL="265113" indent="0">
              <a:buNone/>
            </a:pPr>
            <a:r>
              <a:rPr lang="uk-UA" b="1" dirty="0" smtClean="0">
                <a:solidFill>
                  <a:srgbClr val="002060"/>
                </a:solidFill>
              </a:rPr>
              <a:t>26 </a:t>
            </a:r>
            <a:r>
              <a:rPr lang="uk-UA" b="1" dirty="0">
                <a:solidFill>
                  <a:srgbClr val="002060"/>
                </a:solidFill>
              </a:rPr>
              <a:t>червня 1992 року – стало містом </a:t>
            </a:r>
            <a:r>
              <a:rPr lang="uk-UA" b="1" dirty="0" smtClean="0">
                <a:solidFill>
                  <a:srgbClr val="002060"/>
                </a:solidFill>
              </a:rPr>
              <a:t>              обласного </a:t>
            </a:r>
            <a:r>
              <a:rPr lang="uk-UA" b="1" dirty="0">
                <a:solidFill>
                  <a:srgbClr val="002060"/>
                </a:solidFill>
              </a:rPr>
              <a:t>значення. </a:t>
            </a:r>
            <a:endParaRPr lang="uk-UA" b="1" dirty="0" smtClean="0">
              <a:solidFill>
                <a:srgbClr val="002060"/>
              </a:solidFill>
            </a:endParaRPr>
          </a:p>
          <a:p>
            <a:pPr marL="265113" indent="0">
              <a:buNone/>
            </a:pPr>
            <a:r>
              <a:rPr lang="uk-UA" b="1" dirty="0" smtClean="0">
                <a:solidFill>
                  <a:srgbClr val="002060"/>
                </a:solidFill>
              </a:rPr>
              <a:t>Міській </a:t>
            </a:r>
            <a:r>
              <a:rPr lang="uk-UA" b="1" dirty="0">
                <a:solidFill>
                  <a:srgbClr val="002060"/>
                </a:solidFill>
              </a:rPr>
              <a:t>раді </a:t>
            </a:r>
            <a:r>
              <a:rPr lang="uk-UA" b="1" dirty="0" smtClean="0">
                <a:solidFill>
                  <a:srgbClr val="002060"/>
                </a:solidFill>
              </a:rPr>
              <a:t>підпорядковане </a:t>
            </a:r>
            <a:r>
              <a:rPr lang="uk-UA" b="1" dirty="0">
                <a:solidFill>
                  <a:srgbClr val="002060"/>
                </a:solidFill>
              </a:rPr>
              <a:t>село </a:t>
            </a:r>
            <a:r>
              <a:rPr lang="uk-UA" b="1" dirty="0" err="1">
                <a:solidFill>
                  <a:srgbClr val="002060"/>
                </a:solidFill>
              </a:rPr>
              <a:t>Скаливатка</a:t>
            </a:r>
            <a:r>
              <a:rPr lang="uk-UA" b="1" dirty="0">
                <a:solidFill>
                  <a:srgbClr val="002060"/>
                </a:solidFill>
              </a:rPr>
              <a:t>. </a:t>
            </a:r>
            <a:br>
              <a:rPr lang="uk-UA" b="1" dirty="0">
                <a:solidFill>
                  <a:srgbClr val="002060"/>
                </a:solidFill>
              </a:rPr>
            </a:br>
            <a:endParaRPr lang="uk-UA" b="1" dirty="0">
              <a:solidFill>
                <a:srgbClr val="002060"/>
              </a:solidFill>
            </a:endParaRPr>
          </a:p>
          <a:p>
            <a:pPr marL="265113" indent="0"/>
            <a:endParaRPr lang="uk-UA" dirty="0"/>
          </a:p>
        </p:txBody>
      </p:sp>
      <p:pic>
        <p:nvPicPr>
          <p:cNvPr id="6" name="Объект 4" descr="Картинки по запросу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1556792"/>
            <a:ext cx="3030611" cy="4176464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4574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2132856"/>
            <a:ext cx="4176464" cy="3993307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uk-UA" b="1" dirty="0" smtClean="0">
                <a:solidFill>
                  <a:srgbClr val="002060"/>
                </a:solidFill>
              </a:rPr>
              <a:t>Місто </a:t>
            </a:r>
            <a:r>
              <a:rPr lang="uk-UA" b="1" dirty="0">
                <a:solidFill>
                  <a:srgbClr val="002060"/>
                </a:solidFill>
              </a:rPr>
              <a:t>Ватутіне знаходиться в центральній частині Черкаської області, за 120 кілометрів від обласного центру – міста Черкас. Територія міста розташована на правому березі тихоплинної річки </a:t>
            </a:r>
            <a:r>
              <a:rPr lang="uk-UA" b="1" dirty="0" err="1" smtClean="0">
                <a:solidFill>
                  <a:srgbClr val="002060"/>
                </a:solidFill>
              </a:rPr>
              <a:t>Шполки</a:t>
            </a:r>
            <a:r>
              <a:rPr lang="uk-UA" b="1" dirty="0" smtClean="0">
                <a:solidFill>
                  <a:srgbClr val="002060"/>
                </a:solidFill>
              </a:rPr>
              <a:t> </a:t>
            </a:r>
            <a:r>
              <a:rPr lang="uk-UA" b="1" dirty="0">
                <a:solidFill>
                  <a:srgbClr val="002060"/>
                </a:solidFill>
              </a:rPr>
              <a:t>в її мальовничій долині на межі </a:t>
            </a:r>
            <a:r>
              <a:rPr lang="uk-UA" b="1" dirty="0" err="1">
                <a:solidFill>
                  <a:srgbClr val="002060"/>
                </a:solidFill>
              </a:rPr>
              <a:t>Катеринопільського</a:t>
            </a:r>
            <a:r>
              <a:rPr lang="uk-UA" b="1" dirty="0">
                <a:solidFill>
                  <a:srgbClr val="002060"/>
                </a:solidFill>
              </a:rPr>
              <a:t> і Звенигородського районів. </a:t>
            </a:r>
          </a:p>
          <a:p>
            <a:pPr>
              <a:defRPr/>
            </a:pPr>
            <a:endParaRPr lang="uk-UA" dirty="0"/>
          </a:p>
          <a:p>
            <a:endParaRPr lang="uk-UA" dirty="0"/>
          </a:p>
        </p:txBody>
      </p:sp>
      <p:pic>
        <p:nvPicPr>
          <p:cNvPr id="2051" name="Picture 3" descr="C:\Users\G\Desktop\images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93692"/>
            <a:ext cx="3312368" cy="41955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4" descr="Картинки по запросу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8884" y="188640"/>
            <a:ext cx="1415604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32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891663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Будинок виконкому міської ради 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3075" name="Picture 3" descr="C:\Users\G\Desktop\Без названия (1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912" y="1196752"/>
            <a:ext cx="3415394" cy="23597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G\Desktop\Без названия (2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6" y="1196752"/>
            <a:ext cx="3371672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3933056"/>
            <a:ext cx="30980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Міський голова: </a:t>
            </a:r>
          </a:p>
          <a:p>
            <a:r>
              <a:rPr lang="uk-UA" b="1" dirty="0" smtClean="0"/>
              <a:t>Лисюк Олександр </a:t>
            </a:r>
            <a:endParaRPr lang="uk-UA" b="1" dirty="0" smtClean="0"/>
          </a:p>
          <a:p>
            <a:r>
              <a:rPr lang="uk-UA" b="1" dirty="0" smtClean="0"/>
              <a:t>Борисович</a:t>
            </a:r>
            <a:endParaRPr lang="uk-UA" b="1" dirty="0"/>
          </a:p>
        </p:txBody>
      </p:sp>
      <p:pic>
        <p:nvPicPr>
          <p:cNvPr id="1026" name="Picture 2" descr="G:\Тиждень\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463" y="3933056"/>
            <a:ext cx="4119456" cy="27484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18206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22114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Палац культури в центрі міста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G\Desktop\Без названия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16" y="4134098"/>
            <a:ext cx="3848440" cy="24632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G\Desktop\images (1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2816"/>
            <a:ext cx="4264017" cy="42227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G\Desktop\Без названия (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96771"/>
            <a:ext cx="3877928" cy="25082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78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</Template>
  <TotalTime>963</TotalTime>
  <Words>427</Words>
  <Application>Microsoft Office PowerPoint</Application>
  <PresentationFormat>Экран (4:3)</PresentationFormat>
  <Paragraphs>82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2</vt:lpstr>
      <vt:lpstr>Проєкт Ліги старшокласників «Пишаємось тобою, рідний краю!»</vt:lpstr>
      <vt:lpstr>Мета проекту:</vt:lpstr>
      <vt:lpstr>Актуальність проекту:</vt:lpstr>
      <vt:lpstr>Символіка міста Ватутіне</vt:lpstr>
      <vt:lpstr>місто Ватутіне - наймолодше місто Черкащини, яке розкинулося на мальовничих берегах річки Шполки</vt:lpstr>
      <vt:lpstr>Історія мого міста</vt:lpstr>
      <vt:lpstr>Презентация PowerPoint</vt:lpstr>
      <vt:lpstr>Будинок виконкому міської ради </vt:lpstr>
      <vt:lpstr>Палац культури в центрі міста</vt:lpstr>
      <vt:lpstr>Пам'ятні місця</vt:lpstr>
      <vt:lpstr>Презентация PowerPoint</vt:lpstr>
      <vt:lpstr>Презентация PowerPoint</vt:lpstr>
      <vt:lpstr>Презентация PowerPoint</vt:lpstr>
      <vt:lpstr>Презентация PowerPoint</vt:lpstr>
      <vt:lpstr>Ватутінський міський історичний музей</vt:lpstr>
      <vt:lpstr>Промисловість </vt:lpstr>
      <vt:lpstr>Презентация PowerPoint</vt:lpstr>
      <vt:lpstr>Краєвиди міського парку</vt:lpstr>
      <vt:lpstr>За час свого існування місто переживало і часи розквіту і часи падіння, але воно живе розвивається і з надією дивиться вперед</vt:lpstr>
      <vt:lpstr>Ми  дбаємо про благоустрій міста</vt:lpstr>
      <vt:lpstr>Ми любимо своє місто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G</dc:creator>
  <cp:lastModifiedBy>Андрей</cp:lastModifiedBy>
  <cp:revision>79</cp:revision>
  <dcterms:created xsi:type="dcterms:W3CDTF">2017-05-12T08:34:07Z</dcterms:created>
  <dcterms:modified xsi:type="dcterms:W3CDTF">2019-10-22T19:45:23Z</dcterms:modified>
</cp:coreProperties>
</file>